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56" r:id="rId3"/>
    <p:sldId id="261" r:id="rId4"/>
    <p:sldId id="257" r:id="rId5"/>
    <p:sldId id="264" r:id="rId6"/>
    <p:sldId id="262" r:id="rId7"/>
    <p:sldId id="266" r:id="rId8"/>
    <p:sldId id="286" r:id="rId9"/>
    <p:sldId id="265" r:id="rId10"/>
    <p:sldId id="289" r:id="rId11"/>
    <p:sldId id="268" r:id="rId12"/>
    <p:sldId id="274" r:id="rId13"/>
    <p:sldId id="280" r:id="rId14"/>
    <p:sldId id="281" r:id="rId15"/>
    <p:sldId id="277" r:id="rId16"/>
    <p:sldId id="278" r:id="rId17"/>
    <p:sldId id="271" r:id="rId18"/>
    <p:sldId id="275" r:id="rId19"/>
    <p:sldId id="276" r:id="rId20"/>
    <p:sldId id="272" r:id="rId21"/>
    <p:sldId id="282" r:id="rId22"/>
    <p:sldId id="279" r:id="rId23"/>
    <p:sldId id="269" r:id="rId24"/>
    <p:sldId id="270" r:id="rId25"/>
    <p:sldId id="284" r:id="rId26"/>
    <p:sldId id="283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A5B9"/>
    <a:srgbClr val="13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2423-ECD9-AA2F-998E-F121612C2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5A4E0-6406-C071-720A-2BDEC3DB2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A562F-618B-8B8C-D7E4-14B5C7E7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908F4-E96A-6310-76E8-063B287EB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74B36-2BCE-C143-15E7-3120B837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5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9411-976E-6A86-625B-192E70AB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901FF-3313-246D-3AC9-4A3863589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4956D-FFF2-78BF-185B-68D8D2DB8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E115F-A272-BC4D-EFB9-5DA917D2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AF0E-B928-415F-901A-8E839F6D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A0B83D-BBEA-B0CA-9918-610E5AD75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E8424-C365-36A8-0029-2C0AA2B3A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0CA1D-5C25-4A5B-D90D-59F2315D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347B3-D1A4-7C12-0B0B-605272C3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7B822-4995-FFB0-22FE-973EB3FD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C3B7-CC37-3227-B760-818ECAC9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FABB-7468-0E99-5B32-B06B063C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FEC0D-0820-E5CB-AD5B-E5B09C13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C99DA-0234-0C51-D60C-381F03F8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998B-6B2C-C770-9478-69706F97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9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D277-B54C-A0BA-4151-E633B525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B66DC-E75A-B17F-EBEF-3792CC232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9F48D-B386-56BB-03E6-DF8C8C16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97577-68DD-3A47-2F2B-5D86D6615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27D6-215B-AD4A-4AD6-7BCAC147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8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30FE-A68E-B12F-1AA2-104057C0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1145E-4AA0-C9EB-6B86-D4AFA73D3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4E025-EC52-66BF-2119-AA3589E47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469BE-5DF5-1F59-D532-8D67D6318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0CD8B-27F5-0975-3C81-F73015C3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6F5EB-71F2-4203-E6BE-02184C16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9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D75E-A199-B333-7D10-FF87B127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C1430-E20C-943C-F425-980DB6DD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159BB-2D63-09FA-6799-813A944A9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90F8B-CD56-03BF-B745-AA428445C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CE784-743F-0236-0713-D8E2B7E73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5C5E6-D798-7A17-16F3-9DE90AE1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74170-92D1-9F1F-93F3-8F9A0426A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2E5A8-0A39-F339-8A1D-9523B466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A443-961F-E1D4-5BF6-F222A7C2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FBC8-3AED-E6BD-44D7-5B0A229A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6C6E-54B5-0E3C-4084-2B6F408E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34419-7BE6-F5B0-690A-C80C5D83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18492-8A89-AD0C-C76B-585E61F5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A3810-1ADD-EDD1-7593-3531D994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57C1E-9BDB-E25E-541D-CF529C96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8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682A-E66C-6866-8022-83F562F4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44F16-4071-5860-A0FD-938B912A2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D3DC7-C4AE-A952-8DBF-8964B4EF0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FEDC2-CFD3-9565-0B05-494216034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1203E-8BB7-6ECF-CAFF-2726DEAA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D43A5-7030-FB10-5A58-1DF2E831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EE8E-EC43-C2AC-C696-47915EB1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7D5EB-C54E-FF45-C545-56B075DE23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AF5DF-F5BD-D20A-AA12-8E7A54F84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72592-768F-C29F-8A34-2F475E39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6B8F0-EC7D-5BEF-443F-7F245118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2B008-0B24-AC5A-C7E3-3D1774C8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6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100000">
              <a:srgbClr val="00B0F0"/>
            </a:gs>
            <a:gs pos="0">
              <a:schemeClr val="accent4">
                <a:lumMod val="45000"/>
                <a:lumOff val="55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24D9B-8C4D-5A39-A63A-A0EB305C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B2AA1-FFE9-05C9-14D8-079013AA3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6773-342A-DB5C-9568-90BAFC7FE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99CEA-9BCE-463C-A8EF-72B40C11165C}" type="datetimeFigureOut">
              <a:rPr lang="en-US" smtClean="0"/>
              <a:t>29-Sep-22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BE789-4032-1189-9ECA-D52D2C181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17CD-6B0F-7B01-AE14-F32AD4D0E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BEC6A-6AA8-4279-B4C5-E61FAEC73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3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055A6-BBDD-238B-2D2C-37322860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1" y="125989"/>
            <a:ext cx="11798423" cy="6676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219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2903-6CE7-4E19-E77F-D3E04CC6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Basic info of our Data Frame.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1826F-2BE6-82C9-DC24-7FC11E823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372863"/>
            <a:ext cx="6860771" cy="5400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630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8362-74CC-84B7-1D74-0846C945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Descriptive Statistics.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5FE89A-E924-752E-4250-FBA933C90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75" y="1381124"/>
            <a:ext cx="9873470" cy="4835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DAE9F-4DCA-2BF5-F61E-D91C8E43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7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CB4FD7-38FC-E1FB-24BD-DC424891CAB7}"/>
              </a:ext>
            </a:extLst>
          </p:cNvPr>
          <p:cNvSpPr txBox="1"/>
          <p:nvPr/>
        </p:nvSpPr>
        <p:spPr>
          <a:xfrm>
            <a:off x="1775534" y="115410"/>
            <a:ext cx="202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Ram in GB.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3D142-CF64-3A01-D3AC-9BC01D8D200C}"/>
              </a:ext>
            </a:extLst>
          </p:cNvPr>
          <p:cNvSpPr txBox="1"/>
          <p:nvPr/>
        </p:nvSpPr>
        <p:spPr>
          <a:xfrm>
            <a:off x="8096065" y="515520"/>
            <a:ext cx="18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Storage in TB.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2A55BDC6-3F88-A388-8E9A-DF94509B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59" y="915630"/>
            <a:ext cx="6564309" cy="4227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C50D9FC9-A9D4-5005-0826-C90D3764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0" y="517133"/>
            <a:ext cx="4678531" cy="4672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5E924-F3C0-2AF7-B96A-D820F05D2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53A577-228D-02AF-B431-FB724988161E}"/>
              </a:ext>
            </a:extLst>
          </p:cNvPr>
          <p:cNvSpPr txBox="1"/>
          <p:nvPr/>
        </p:nvSpPr>
        <p:spPr>
          <a:xfrm>
            <a:off x="798991" y="5264458"/>
            <a:ext cx="3977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We observed that most of the laptops contain 56% of 8GB Ram and ~35% of them are 16 GB.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67EB8-4ABA-0B25-3A93-CC1278EC99C4}"/>
              </a:ext>
            </a:extLst>
          </p:cNvPr>
          <p:cNvSpPr txBox="1"/>
          <p:nvPr/>
        </p:nvSpPr>
        <p:spPr>
          <a:xfrm>
            <a:off x="6667130" y="5264458"/>
            <a:ext cx="472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From this Histogram Nearly 300 Laptops contain 500GB Storage. </a:t>
            </a:r>
          </a:p>
        </p:txBody>
      </p:sp>
    </p:spTree>
    <p:extLst>
      <p:ext uri="{BB962C8B-B14F-4D97-AF65-F5344CB8AC3E}">
        <p14:creationId xmlns:p14="http://schemas.microsoft.com/office/powerpoint/2010/main" val="384844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0669AE3-934B-0956-3E85-47880ED7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5" y="79899"/>
            <a:ext cx="11869445" cy="5847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A78597-3CB0-A869-493C-BD811E7B0AA8}"/>
              </a:ext>
            </a:extLst>
          </p:cNvPr>
          <p:cNvSpPr txBox="1"/>
          <p:nvPr/>
        </p:nvSpPr>
        <p:spPr>
          <a:xfrm>
            <a:off x="363984" y="5927324"/>
            <a:ext cx="973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From this bar plot, in our Data Frame most of laptops are ASUS Brand  around 200 and the least MI and Redmibook are 1.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929A2-13AB-36C7-1A14-392F13767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865" y="6471820"/>
            <a:ext cx="2050200" cy="2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5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AFE8721-A36B-5B08-94CA-629ED415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7" y="253477"/>
            <a:ext cx="6492536" cy="5697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8544F5CC-9677-9CCA-46E4-EC28D797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95" y="631824"/>
            <a:ext cx="4844711" cy="4282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C7601-25F9-A95E-F002-052F51C02E2D}"/>
              </a:ext>
            </a:extLst>
          </p:cNvPr>
          <p:cNvSpPr txBox="1"/>
          <p:nvPr/>
        </p:nvSpPr>
        <p:spPr>
          <a:xfrm>
            <a:off x="7997902" y="262492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Ratings.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60062-0B5B-0A68-7717-7F1E9CD8C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065" y="6226175"/>
            <a:ext cx="3810000" cy="552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C0741C-B335-2D08-AE3F-E00FCB7EA1C4}"/>
              </a:ext>
            </a:extLst>
          </p:cNvPr>
          <p:cNvSpPr txBox="1"/>
          <p:nvPr/>
        </p:nvSpPr>
        <p:spPr>
          <a:xfrm>
            <a:off x="1402672" y="5951461"/>
            <a:ext cx="469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There are around 175 laptops with core i5 and least are 17.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9DCE0-908B-8250-388D-7C25A343F266}"/>
              </a:ext>
            </a:extLst>
          </p:cNvPr>
          <p:cNvSpPr txBox="1"/>
          <p:nvPr/>
        </p:nvSpPr>
        <p:spPr>
          <a:xfrm>
            <a:off x="7546019" y="4980373"/>
            <a:ext cx="398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Most of the Ratings are 4.3 with 22.3%.</a:t>
            </a:r>
          </a:p>
        </p:txBody>
      </p:sp>
    </p:spTree>
    <p:extLst>
      <p:ext uri="{BB962C8B-B14F-4D97-AF65-F5344CB8AC3E}">
        <p14:creationId xmlns:p14="http://schemas.microsoft.com/office/powerpoint/2010/main" val="322007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680ABC8-1226-96E7-D5BE-6C11751ED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9547"/>
            <a:ext cx="11928428" cy="5508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DD0FF5-FCFD-95A6-0940-9035CD4EC0C9}"/>
              </a:ext>
            </a:extLst>
          </p:cNvPr>
          <p:cNvSpPr txBox="1"/>
          <p:nvPr/>
        </p:nvSpPr>
        <p:spPr>
          <a:xfrm>
            <a:off x="2352583" y="5974672"/>
            <a:ext cx="703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12 % of the laptops lies in range of 50k to 70k of prices.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10776-7F0E-B716-368D-5EFBA67C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589" y="6351866"/>
            <a:ext cx="2877475" cy="4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5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2ED8C7CD-5AA2-B24B-DA78-33F03DF8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4" y="133166"/>
            <a:ext cx="12046998" cy="6027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0555B4-0FA8-E779-EE10-86F59018DA16}"/>
              </a:ext>
            </a:extLst>
          </p:cNvPr>
          <p:cNvSpPr txBox="1"/>
          <p:nvPr/>
        </p:nvSpPr>
        <p:spPr>
          <a:xfrm>
            <a:off x="612559" y="6161103"/>
            <a:ext cx="105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Most of the laptops in range of 50k to 1Lac and we observe there are few are outliners are observed and the ASUS is the top rated laptop.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FB92C-AE81-69CD-5824-8C5F6D8EC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571" y="6583572"/>
            <a:ext cx="1279494" cy="1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44AE6A3-74DE-1CD2-BB1F-21F6E55DA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208"/>
            <a:ext cx="11789545" cy="561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836EC-FD27-A99E-5A07-F651B9722D9C}"/>
              </a:ext>
            </a:extLst>
          </p:cNvPr>
          <p:cNvSpPr txBox="1"/>
          <p:nvPr/>
        </p:nvSpPr>
        <p:spPr>
          <a:xfrm>
            <a:off x="4746594" y="459874"/>
            <a:ext cx="290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Price Analysis on RAM.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CCB9D-96BA-1827-FB1F-BF87CF7D7794}"/>
              </a:ext>
            </a:extLst>
          </p:cNvPr>
          <p:cNvSpPr txBox="1"/>
          <p:nvPr/>
        </p:nvSpPr>
        <p:spPr>
          <a:xfrm>
            <a:off x="2636668" y="5894773"/>
            <a:ext cx="748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Highest rated laptops contain 32 GB RAM and 2.7Lac and 4 Gb ram with 20 to 30k.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49292-F006-3BA2-B1E1-D4A1DA1B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783" y="6444548"/>
            <a:ext cx="2238282" cy="3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8F06478-DC95-EABC-D601-C792B167D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BD4D89-53A8-A68A-1C06-0FD8F44A2770}"/>
              </a:ext>
            </a:extLst>
          </p:cNvPr>
          <p:cNvSpPr txBox="1"/>
          <p:nvPr/>
        </p:nvSpPr>
        <p:spPr>
          <a:xfrm>
            <a:off x="4023804" y="0"/>
            <a:ext cx="6165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           Price  analysis on Generation.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DCA2A-5E77-B55E-0954-ADBF8C75326F}"/>
              </a:ext>
            </a:extLst>
          </p:cNvPr>
          <p:cNvSpPr txBox="1"/>
          <p:nvPr/>
        </p:nvSpPr>
        <p:spPr>
          <a:xfrm>
            <a:off x="2709169" y="6143348"/>
            <a:ext cx="677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6900H Generation and they belongs to ASUS Brand.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3F2E4-5004-B92E-92C3-4B9A0B41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651" y="6521558"/>
            <a:ext cx="1768414" cy="2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300ADD5-FDE6-22C9-91B6-3AB9E671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9" y="0"/>
            <a:ext cx="11745158" cy="574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310F90-C0D8-B2CF-1BB2-FA9904F6BCEE}"/>
              </a:ext>
            </a:extLst>
          </p:cNvPr>
          <p:cNvSpPr txBox="1"/>
          <p:nvPr/>
        </p:nvSpPr>
        <p:spPr>
          <a:xfrm>
            <a:off x="6383045" y="88901"/>
            <a:ext cx="374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Price Analysis on Processor.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0E7E1-8293-7FBB-238F-90D6234FE47E}"/>
              </a:ext>
            </a:extLst>
          </p:cNvPr>
          <p:cNvSpPr txBox="1"/>
          <p:nvPr/>
        </p:nvSpPr>
        <p:spPr>
          <a:xfrm>
            <a:off x="3613212" y="5881456"/>
            <a:ext cx="52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Core i9 has highest rating with 2.5Lac.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57DB9-3C47-B8E1-7D5D-D98A2D39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825" y="6465144"/>
            <a:ext cx="2096240" cy="3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8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7573-AC83-DA52-C07F-1D3319159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9260" y="1122363"/>
            <a:ext cx="7043708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Georgia" panose="02040502050405020303" pitchFamily="18" charset="0"/>
              </a:rPr>
              <a:t>Laptop price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CF180-46E5-7633-577A-B09022C0E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681"/>
            <a:ext cx="6725656" cy="4488637"/>
          </a:xfrm>
          <a:prstGeom prst="rect">
            <a:avLst/>
          </a:prstGeom>
          <a:effectLst>
            <a:glow rad="139700">
              <a:srgbClr val="00B0F0">
                <a:alpha val="0"/>
              </a:srgbClr>
            </a:glow>
            <a:innerShdw>
              <a:prstClr val="black"/>
            </a:innerShdw>
            <a:reflection endPos="0" dist="50800" dir="5400000" sy="-100000" algn="bl" rotWithShape="0"/>
            <a:softEdge rad="1270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2A312-BDDA-DDCA-DE52-A77DA146FF83}"/>
              </a:ext>
            </a:extLst>
          </p:cNvPr>
          <p:cNvSpPr txBox="1"/>
          <p:nvPr/>
        </p:nvSpPr>
        <p:spPr>
          <a:xfrm>
            <a:off x="7066722" y="3806687"/>
            <a:ext cx="4591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By:-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GOGULA VINAY,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KANCHERLA MANIKANTA.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Batch 168.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1590EC-AEF6-8207-5727-287716A8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9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2848D4F-8EE4-F888-21DC-31476450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31587" cy="648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D893DE-0099-3BAE-679B-3D45EF8D0BAD}"/>
              </a:ext>
            </a:extLst>
          </p:cNvPr>
          <p:cNvSpPr txBox="1"/>
          <p:nvPr/>
        </p:nvSpPr>
        <p:spPr>
          <a:xfrm>
            <a:off x="4057094" y="106531"/>
            <a:ext cx="487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Price analysis on brand and Processor.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66124-1C08-D798-C055-E890C77EE9CB}"/>
              </a:ext>
            </a:extLst>
          </p:cNvPr>
          <p:cNvSpPr txBox="1"/>
          <p:nvPr/>
        </p:nvSpPr>
        <p:spPr>
          <a:xfrm>
            <a:off x="2911875" y="6496637"/>
            <a:ext cx="681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ALIENWARE  laptop with Core i9 contains the high mean price.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D29687-6D82-FD48-3588-20B62D45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009" y="6496636"/>
            <a:ext cx="1879055" cy="2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5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24EBF97-3CFB-36B3-C504-1EDB0B33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3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C3DC85-6550-C8A6-1938-F7011161F023}"/>
              </a:ext>
            </a:extLst>
          </p:cNvPr>
          <p:cNvSpPr txBox="1"/>
          <p:nvPr/>
        </p:nvSpPr>
        <p:spPr>
          <a:xfrm>
            <a:off x="3952875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eorgia" panose="02040502050405020303" pitchFamily="18" charset="0"/>
              </a:rPr>
              <a:t>Price analysis on brand and RAM, Storage.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D54F3-B943-9F0E-771B-4663A8A4DFD5}"/>
              </a:ext>
            </a:extLst>
          </p:cNvPr>
          <p:cNvSpPr txBox="1"/>
          <p:nvPr/>
        </p:nvSpPr>
        <p:spPr>
          <a:xfrm>
            <a:off x="736847" y="6347534"/>
            <a:ext cx="893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ALIENWARE 32 RAM, with 1TB Storage,  ASUS 32 GB RAM,  2TB Storage.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4DF326-3DBA-B285-EA20-64C6C145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421" y="6511486"/>
            <a:ext cx="1776644" cy="2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2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0A0227E8-C907-38A7-20AE-B0098499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95" y="506751"/>
            <a:ext cx="9096467" cy="5361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E3B06E-3709-5C45-C3DD-490FBBA1FC18}"/>
              </a:ext>
            </a:extLst>
          </p:cNvPr>
          <p:cNvSpPr txBox="1"/>
          <p:nvPr/>
        </p:nvSpPr>
        <p:spPr>
          <a:xfrm>
            <a:off x="4182770" y="137419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Correlation.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88D2F5-6DE1-EF2C-9DA2-94C86715AF27}"/>
              </a:ext>
            </a:extLst>
          </p:cNvPr>
          <p:cNvSpPr txBox="1"/>
          <p:nvPr/>
        </p:nvSpPr>
        <p:spPr>
          <a:xfrm>
            <a:off x="1819923" y="5868141"/>
            <a:ext cx="8247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By correlation plot the correlation between Ram-Price and Storage-Price are having Strongly positive relation with 81 and 65% , and strongly negative are -0.027 ratings vs price.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21A75-1747-093A-D5A4-0F6A8B4F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967" y="6436310"/>
            <a:ext cx="2295097" cy="33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2F88-F330-39B1-5EE2-58D97BF4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5" y="186431"/>
            <a:ext cx="11700769" cy="150425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Laptops that are available with the least price.</a:t>
            </a:r>
            <a:br>
              <a:rPr lang="en-US" sz="2400" b="1" dirty="0">
                <a:latin typeface="Georgia" panose="02040502050405020303" pitchFamily="18" charset="0"/>
              </a:rPr>
            </a:br>
            <a:endParaRPr lang="en-US" sz="2400" b="1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795F9-7563-A535-F446-B9E56338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5" y="1099837"/>
            <a:ext cx="11079331" cy="937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F6F5F-F1D7-D061-DA59-5C6A7171D857}"/>
              </a:ext>
            </a:extLst>
          </p:cNvPr>
          <p:cNvSpPr txBox="1"/>
          <p:nvPr/>
        </p:nvSpPr>
        <p:spPr>
          <a:xfrm>
            <a:off x="284085" y="2299317"/>
            <a:ext cx="9685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Laptops that are available with the maximum price.</a:t>
            </a:r>
            <a:br>
              <a:rPr lang="en-US" sz="2400" b="1" dirty="0">
                <a:latin typeface="Georgia" panose="02040502050405020303" pitchFamily="18" charset="0"/>
              </a:rPr>
            </a:b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89169-5CAA-F5E6-DA2A-7C5F28ED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5" y="2708440"/>
            <a:ext cx="11079331" cy="860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192A7E-CC45-B3D7-B2B1-6917F56D61DF}"/>
              </a:ext>
            </a:extLst>
          </p:cNvPr>
          <p:cNvSpPr txBox="1"/>
          <p:nvPr/>
        </p:nvSpPr>
        <p:spPr>
          <a:xfrm>
            <a:off x="284084" y="3693111"/>
            <a:ext cx="1139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Laptops with the required OS, Ram, SSD, Processor , Bit and Gen Specifications.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DE09C-17E7-7AF9-6D09-9338490AD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31" y="4154776"/>
            <a:ext cx="11176985" cy="1654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CCE9ED-78EE-C3AD-AD91-BA6B4D6ED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8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C32912-A0DD-D5E2-6C78-4DC0EBF745CD}"/>
              </a:ext>
            </a:extLst>
          </p:cNvPr>
          <p:cNvSpPr txBox="1"/>
          <p:nvPr/>
        </p:nvSpPr>
        <p:spPr>
          <a:xfrm>
            <a:off x="479394" y="213064"/>
            <a:ext cx="831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Selecting the laptops with 4GB Ram,125GB SSD and price less. then 20k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E95AC-F263-D867-2E6D-CF79238C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613174"/>
            <a:ext cx="10836306" cy="1340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255032-54C4-54FC-DDCF-25D9376BC8E6}"/>
              </a:ext>
            </a:extLst>
          </p:cNvPr>
          <p:cNvSpPr txBox="1"/>
          <p:nvPr/>
        </p:nvSpPr>
        <p:spPr>
          <a:xfrm>
            <a:off x="479394" y="2122466"/>
            <a:ext cx="8664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Georgia" panose="02040502050405020303" pitchFamily="18" charset="0"/>
              </a:rPr>
              <a:t>Laptop budget amount of Rs40,000–60,000 and user product rating.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929522-FDC3-FD8F-A05D-7FD4302C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91798"/>
            <a:ext cx="10934700" cy="4285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1693CE-B987-F052-67CD-D9B157E5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517" y="6436826"/>
            <a:ext cx="2291548" cy="3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556CD-EECC-225F-CCD2-E8E290EB96D5}"/>
              </a:ext>
            </a:extLst>
          </p:cNvPr>
          <p:cNvSpPr txBox="1"/>
          <p:nvPr/>
        </p:nvSpPr>
        <p:spPr>
          <a:xfrm>
            <a:off x="906353" y="802048"/>
            <a:ext cx="8236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Price Analysis on Brand, Ram and Processor: Pivot Representation.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74451-0AD7-CA6E-E348-A5E716DC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80" y="1274892"/>
            <a:ext cx="6142885" cy="5390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C2664-AB34-7DCB-F6B4-C99C8F6E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8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81EF90-AD30-43C2-5295-0B4A1E64AD71}"/>
              </a:ext>
            </a:extLst>
          </p:cNvPr>
          <p:cNvSpPr txBox="1"/>
          <p:nvPr/>
        </p:nvSpPr>
        <p:spPr>
          <a:xfrm>
            <a:off x="657225" y="800100"/>
            <a:ext cx="11220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Conclusion: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Georgia" panose="02040502050405020303" pitchFamily="18" charset="0"/>
              </a:rPr>
              <a:t>By correlation plot the correlation between Ram-Price and Storage-Price are having Strongly positive relation with 81 and 65%.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We found that, the best laptops by considering key factors like the budget amount of Rs40,000–60,000 are around 170 laptops.</a:t>
            </a:r>
          </a:p>
          <a:p>
            <a:pPr algn="l"/>
            <a:endParaRPr lang="en-US" dirty="0">
              <a:solidFill>
                <a:srgbClr val="292929"/>
              </a:solidFill>
              <a:latin typeface="Georgia" panose="02040502050405020303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Georgia" panose="02040502050405020303" pitchFamily="18" charset="0"/>
              </a:rPr>
              <a:t>We conclude out of different Specification parameters Ram and the Storage decides the  Price of a Laptop.</a:t>
            </a:r>
          </a:p>
        </p:txBody>
      </p:sp>
      <p:pic>
        <p:nvPicPr>
          <p:cNvPr id="15362" name="Picture 2" descr="How to Respond to &quot;Do You Have Any Questions for Me?&quot; - Talent Economy">
            <a:extLst>
              <a:ext uri="{FF2B5EF4-FFF2-40B4-BE49-F238E27FC236}">
                <a16:creationId xmlns:a16="http://schemas.microsoft.com/office/drawing/2014/main" id="{6AF96D17-FBBF-1B70-DB1F-8DF6EA8F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3593021"/>
            <a:ext cx="4114800" cy="3122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388338-1985-A49C-A191-EE0D511C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33" y="6372462"/>
            <a:ext cx="2735432" cy="3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10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UNIQ Free Business PowerPoint Template | Slidebazaar">
            <a:extLst>
              <a:ext uri="{FF2B5EF4-FFF2-40B4-BE49-F238E27FC236}">
                <a16:creationId xmlns:a16="http://schemas.microsoft.com/office/drawing/2014/main" id="{8A1278CB-4A1F-8E46-0830-EC636254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" y="238422"/>
            <a:ext cx="11344275" cy="6381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157E93-A6BC-B2D8-6DF2-1B2D50A3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005" y="6176310"/>
            <a:ext cx="1945319" cy="2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4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85000"/>
              </a:schemeClr>
            </a:gs>
            <a:gs pos="0">
              <a:schemeClr val="accent4">
                <a:lumMod val="5000"/>
                <a:lumOff val="95000"/>
              </a:schemeClr>
            </a:gs>
            <a:gs pos="0">
              <a:srgbClr val="00B0F0"/>
            </a:gs>
            <a:gs pos="0">
              <a:schemeClr val="accent4">
                <a:lumMod val="45000"/>
                <a:lumOff val="55000"/>
              </a:schemeClr>
            </a:gs>
            <a:gs pos="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41BE-213B-7CE9-7F74-0A831B57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Self introduction.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9B2EB-C7DC-FA9A-21AC-1EF694EB0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Name : </a:t>
            </a:r>
            <a:r>
              <a:rPr lang="en-US" sz="2000" dirty="0">
                <a:latin typeface="Georgia" panose="02040502050405020303" pitchFamily="18" charset="0"/>
              </a:rPr>
              <a:t>Gogula Vinay.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Work Exp: </a:t>
            </a:r>
            <a:r>
              <a:rPr lang="en-US" sz="2000" dirty="0">
                <a:latin typeface="Georgia" panose="02040502050405020303" pitchFamily="18" charset="0"/>
              </a:rPr>
              <a:t>1Year in Volvo-CE.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Educational Background:- </a:t>
            </a:r>
            <a:r>
              <a:rPr lang="en-US" sz="2000" dirty="0">
                <a:latin typeface="Georgia" panose="02040502050405020303" pitchFamily="18" charset="0"/>
              </a:rPr>
              <a:t>Mechanical Engineering (8.7 CGPA).</a:t>
            </a:r>
          </a:p>
          <a:p>
            <a:pPr algn="just"/>
            <a:r>
              <a:rPr lang="en-US" sz="18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Data science has emerged as a leading career path across many sector. </a:t>
            </a:r>
            <a:r>
              <a:rPr lang="en-US" sz="1800" i="0" dirty="0">
                <a:solidFill>
                  <a:srgbClr val="202124"/>
                </a:solidFill>
                <a:effectLst/>
                <a:latin typeface="Georgia" panose="02040502050405020303" pitchFamily="18" charset="0"/>
              </a:rPr>
              <a:t>We need to learn Data Science in order to create better solutions for real-world problems that we are facing </a:t>
            </a:r>
            <a:r>
              <a:rPr lang="en-US" sz="1800" dirty="0">
                <a:solidFill>
                  <a:srgbClr val="202124"/>
                </a:solidFill>
                <a:latin typeface="Georgia" panose="02040502050405020303" pitchFamily="18" charset="0"/>
              </a:rPr>
              <a:t>day to day life</a:t>
            </a:r>
            <a:r>
              <a:rPr lang="en-US" sz="1800" i="0" dirty="0">
                <a:solidFill>
                  <a:srgbClr val="202124"/>
                </a:solidFill>
                <a:effectLst/>
                <a:latin typeface="Georgia" panose="02040502050405020303" pitchFamily="18" charset="0"/>
              </a:rPr>
              <a:t>. </a:t>
            </a:r>
          </a:p>
          <a:p>
            <a:pPr algn="just"/>
            <a:r>
              <a:rPr lang="en-US" sz="1800" dirty="0">
                <a:solidFill>
                  <a:srgbClr val="202124"/>
                </a:solidFill>
                <a:latin typeface="Georgia" panose="02040502050405020303" pitchFamily="18" charset="0"/>
              </a:rPr>
              <a:t>Innomatics provides Offline data science course, and mentoring support for clearing the doubts, Will be provided practice sessions.</a:t>
            </a:r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AD09C-D85D-A910-4D75-7533630C85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Name</a:t>
            </a:r>
            <a:r>
              <a:rPr lang="en-US" sz="1800" dirty="0">
                <a:latin typeface="Georgia" panose="02040502050405020303" pitchFamily="18" charset="0"/>
              </a:rPr>
              <a:t>: Kancherla Manikanta.</a:t>
            </a:r>
          </a:p>
          <a:p>
            <a:r>
              <a:rPr lang="en-US" sz="1800" b="1" dirty="0">
                <a:latin typeface="Georgia" panose="02040502050405020303" pitchFamily="18" charset="0"/>
              </a:rPr>
              <a:t>Work Exp</a:t>
            </a:r>
            <a:r>
              <a:rPr lang="en-US" sz="1800" dirty="0">
                <a:latin typeface="Georgia" panose="02040502050405020303" pitchFamily="18" charset="0"/>
              </a:rPr>
              <a:t>:0(Fresher).</a:t>
            </a:r>
          </a:p>
          <a:p>
            <a:r>
              <a:rPr lang="en-US" sz="1800" b="1" dirty="0">
                <a:latin typeface="Georgia" panose="02040502050405020303" pitchFamily="18" charset="0"/>
              </a:rPr>
              <a:t>Educational Background</a:t>
            </a:r>
            <a:r>
              <a:rPr lang="en-US" sz="1800" dirty="0">
                <a:latin typeface="Georgia" panose="02040502050405020303" pitchFamily="18" charset="0"/>
              </a:rPr>
              <a:t>: Electronics and Communication Engineering (7.0CGPA).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88E9C-F88A-6375-F5FA-63BA75B2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5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100000">
              <a:srgbClr val="00B0F0"/>
            </a:gs>
            <a:gs pos="96000">
              <a:schemeClr val="accent4">
                <a:lumMod val="45000"/>
                <a:lumOff val="55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AF7C2-4FD7-6AD2-7650-F95E5862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4" y="230845"/>
            <a:ext cx="11140736" cy="923253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What is Web Scraping?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7193-0BD2-E22F-5AC0-A5188622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9" y="946561"/>
            <a:ext cx="11738899" cy="5750252"/>
          </a:xfrm>
        </p:spPr>
        <p:txBody>
          <a:bodyPr>
            <a:normAutofit/>
          </a:bodyPr>
          <a:lstStyle/>
          <a:p>
            <a:r>
              <a:rPr lang="en-US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scraping is the process of retrieving or “scraping” data from a website. </a:t>
            </a:r>
          </a:p>
          <a:p>
            <a:r>
              <a:rPr lang="en-US" sz="1800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Web scraping helps collect these unstructured data and store it in a structured form. </a:t>
            </a:r>
          </a:p>
          <a:p>
            <a:r>
              <a:rPr lang="en-US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information is collected and then exported into a format that is more useful for the user.</a:t>
            </a:r>
            <a:endParaRPr lang="en-US" sz="1800" b="0" i="0" dirty="0">
              <a:solidFill>
                <a:srgbClr val="292929"/>
              </a:solidFill>
              <a:effectLst/>
              <a:latin typeface="Georgia" panose="02040502050405020303" pitchFamily="18" charset="0"/>
            </a:endParaRPr>
          </a:p>
          <a:p>
            <a:r>
              <a:rPr lang="en-US" sz="1800" b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We used python  for web scraping 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Libraries used for Web Scraping.</a:t>
            </a:r>
          </a:p>
          <a:p>
            <a:endParaRPr lang="en-US" sz="1800" b="1" dirty="0">
              <a:solidFill>
                <a:srgbClr val="292929"/>
              </a:solidFill>
              <a:latin typeface="Georgia" panose="02040502050405020303" pitchFamily="18" charset="0"/>
            </a:endParaRPr>
          </a:p>
          <a:p>
            <a:endParaRPr lang="en-US" sz="1800" b="0" dirty="0">
              <a:solidFill>
                <a:srgbClr val="292929"/>
              </a:solidFill>
              <a:effectLst/>
              <a:latin typeface="Georgia" panose="02040502050405020303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351EA-522E-ADCC-AF57-0353B86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4" y="3222853"/>
            <a:ext cx="11738898" cy="22104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E22DDA-1EA1-A6B2-95CA-C2597C7E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8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84BDAEE3-98CC-47C1-581E-FBCAF3279BDF}"/>
              </a:ext>
            </a:extLst>
          </p:cNvPr>
          <p:cNvSpPr/>
          <p:nvPr/>
        </p:nvSpPr>
        <p:spPr>
          <a:xfrm>
            <a:off x="58568" y="788180"/>
            <a:ext cx="11952457" cy="3033796"/>
          </a:xfrm>
          <a:prstGeom prst="rightArrow">
            <a:avLst/>
          </a:prstGeom>
          <a:gradFill>
            <a:gsLst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72000">
                <a:schemeClr val="bg2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74BCD1-E16F-A035-9794-80DBBE48E6A7}"/>
              </a:ext>
            </a:extLst>
          </p:cNvPr>
          <p:cNvGrpSpPr/>
          <p:nvPr/>
        </p:nvGrpSpPr>
        <p:grpSpPr>
          <a:xfrm>
            <a:off x="94851" y="788180"/>
            <a:ext cx="2342784" cy="3033796"/>
            <a:chOff x="1343208" y="2190565"/>
            <a:chExt cx="2342784" cy="2476871"/>
          </a:xfrm>
          <a:gradFill>
            <a:gsLst>
              <a:gs pos="0">
                <a:srgbClr val="FFC000"/>
              </a:gs>
              <a:gs pos="0">
                <a:srgbClr val="FFC000"/>
              </a:gs>
              <a:gs pos="57000">
                <a:schemeClr val="tx1"/>
              </a:gs>
            </a:gsLst>
            <a:lin ang="5400000" scaled="1"/>
          </a:gradFill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718EE905-3B05-D0FB-6D33-EA9B1803E71A}"/>
                </a:ext>
              </a:extLst>
            </p:cNvPr>
            <p:cNvSpPr/>
            <p:nvPr/>
          </p:nvSpPr>
          <p:spPr>
            <a:xfrm rot="16200000">
              <a:off x="1319305" y="2214468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55D926-8F10-D11C-2F16-AA415A71E396}"/>
                </a:ext>
              </a:extLst>
            </p:cNvPr>
            <p:cNvSpPr/>
            <p:nvPr/>
          </p:nvSpPr>
          <p:spPr>
            <a:xfrm>
              <a:off x="1914526" y="2190565"/>
              <a:ext cx="1200150" cy="2476870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100000">
                  <a:schemeClr val="tx1">
                    <a:lumMod val="95000"/>
                    <a:lumOff val="5000"/>
                  </a:schemeClr>
                </a:gs>
                <a:gs pos="0">
                  <a:scrgbClr r="0" g="0" b="0"/>
                </a:gs>
                <a:gs pos="0">
                  <a:srgbClr val="FFC000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82A63031-2F30-EF42-8F02-F23009480D79}"/>
                </a:ext>
              </a:extLst>
            </p:cNvPr>
            <p:cNvSpPr/>
            <p:nvPr/>
          </p:nvSpPr>
          <p:spPr>
            <a:xfrm rot="5400000">
              <a:off x="3090772" y="4072215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D7B68-652C-69E3-3399-8C351B026DA4}"/>
              </a:ext>
            </a:extLst>
          </p:cNvPr>
          <p:cNvGrpSpPr/>
          <p:nvPr/>
        </p:nvGrpSpPr>
        <p:grpSpPr>
          <a:xfrm>
            <a:off x="2132912" y="788174"/>
            <a:ext cx="2342784" cy="3033796"/>
            <a:chOff x="1343208" y="2190565"/>
            <a:chExt cx="2342784" cy="2476871"/>
          </a:xfrm>
          <a:gradFill>
            <a:gsLst>
              <a:gs pos="100000">
                <a:srgbClr val="FFC000"/>
              </a:gs>
              <a:gs pos="8000">
                <a:schemeClr val="tx1"/>
              </a:gs>
            </a:gsLst>
            <a:lin ang="5400000" scaled="1"/>
          </a:gradFill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1FFCF226-6360-DA96-A18D-71EAF54BB4AA}"/>
                </a:ext>
              </a:extLst>
            </p:cNvPr>
            <p:cNvSpPr/>
            <p:nvPr/>
          </p:nvSpPr>
          <p:spPr>
            <a:xfrm rot="16200000">
              <a:off x="1319305" y="2214468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618B23-BEDF-4664-E83B-7E63FC187CC8}"/>
                </a:ext>
              </a:extLst>
            </p:cNvPr>
            <p:cNvSpPr/>
            <p:nvPr/>
          </p:nvSpPr>
          <p:spPr>
            <a:xfrm>
              <a:off x="1914526" y="2190565"/>
              <a:ext cx="1200150" cy="24768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AA07F7DC-E717-AF04-FDBD-533A3C75272F}"/>
                </a:ext>
              </a:extLst>
            </p:cNvPr>
            <p:cNvSpPr/>
            <p:nvPr/>
          </p:nvSpPr>
          <p:spPr>
            <a:xfrm rot="5400000">
              <a:off x="3090772" y="4072215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466F3D-F296-D4A9-9459-44FC5C681218}"/>
              </a:ext>
            </a:extLst>
          </p:cNvPr>
          <p:cNvGrpSpPr/>
          <p:nvPr/>
        </p:nvGrpSpPr>
        <p:grpSpPr>
          <a:xfrm>
            <a:off x="4123171" y="761083"/>
            <a:ext cx="2331995" cy="3050516"/>
            <a:chOff x="1353997" y="2176915"/>
            <a:chExt cx="2331995" cy="2490521"/>
          </a:xfrm>
          <a:gradFill>
            <a:gsLst>
              <a:gs pos="63000">
                <a:schemeClr val="tx1"/>
              </a:gs>
              <a:gs pos="2000">
                <a:srgbClr val="FFC000"/>
              </a:gs>
            </a:gsLst>
            <a:lin ang="5400000" scaled="1"/>
          </a:gradFill>
        </p:grpSpPr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9CC2137-2D01-C277-7166-04C58BBC7445}"/>
                </a:ext>
              </a:extLst>
            </p:cNvPr>
            <p:cNvSpPr/>
            <p:nvPr/>
          </p:nvSpPr>
          <p:spPr>
            <a:xfrm rot="16200000">
              <a:off x="1330094" y="2222936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3BA726-129D-6ED4-AF50-87F7C1FDF845}"/>
                </a:ext>
              </a:extLst>
            </p:cNvPr>
            <p:cNvSpPr/>
            <p:nvPr/>
          </p:nvSpPr>
          <p:spPr>
            <a:xfrm>
              <a:off x="1924198" y="2176915"/>
              <a:ext cx="1200150" cy="24768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C656A104-5BD0-4899-0086-FFFA6BCC97B8}"/>
                </a:ext>
              </a:extLst>
            </p:cNvPr>
            <p:cNvSpPr/>
            <p:nvPr/>
          </p:nvSpPr>
          <p:spPr>
            <a:xfrm rot="5400000">
              <a:off x="3090772" y="4072215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3B963D-4655-2F35-A4BD-F04788737581}"/>
              </a:ext>
            </a:extLst>
          </p:cNvPr>
          <p:cNvGrpSpPr/>
          <p:nvPr/>
        </p:nvGrpSpPr>
        <p:grpSpPr>
          <a:xfrm>
            <a:off x="6057958" y="788175"/>
            <a:ext cx="2342784" cy="3033796"/>
            <a:chOff x="1343208" y="2190565"/>
            <a:chExt cx="2342784" cy="2476871"/>
          </a:xfrm>
          <a:gradFill>
            <a:gsLst>
              <a:gs pos="0">
                <a:schemeClr val="tx1">
                  <a:lumMod val="95000"/>
                  <a:lumOff val="5000"/>
                </a:schemeClr>
              </a:gs>
              <a:gs pos="97000">
                <a:srgbClr val="FFC000"/>
              </a:gs>
            </a:gsLst>
            <a:lin ang="5400000" scaled="1"/>
          </a:gradFill>
        </p:grpSpPr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4FFBF86B-9C50-63AB-D780-2722C0F36495}"/>
                </a:ext>
              </a:extLst>
            </p:cNvPr>
            <p:cNvSpPr/>
            <p:nvPr/>
          </p:nvSpPr>
          <p:spPr>
            <a:xfrm rot="16200000">
              <a:off x="1319305" y="2214468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B0C35F0-88F7-1945-66B4-B4633143EBC0}"/>
                </a:ext>
              </a:extLst>
            </p:cNvPr>
            <p:cNvSpPr/>
            <p:nvPr/>
          </p:nvSpPr>
          <p:spPr>
            <a:xfrm>
              <a:off x="1914526" y="2190565"/>
              <a:ext cx="1200150" cy="24768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6A519E35-6615-D5F8-946A-B3017A1742DB}"/>
                </a:ext>
              </a:extLst>
            </p:cNvPr>
            <p:cNvSpPr/>
            <p:nvPr/>
          </p:nvSpPr>
          <p:spPr>
            <a:xfrm rot="5400000">
              <a:off x="3090772" y="4072215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870338-388A-4B49-0585-5A1198B54738}"/>
              </a:ext>
            </a:extLst>
          </p:cNvPr>
          <p:cNvGrpSpPr/>
          <p:nvPr/>
        </p:nvGrpSpPr>
        <p:grpSpPr>
          <a:xfrm>
            <a:off x="7996031" y="788176"/>
            <a:ext cx="2342784" cy="3033795"/>
            <a:chOff x="1343208" y="2190565"/>
            <a:chExt cx="2342784" cy="247687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FC000"/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</p:grpSpPr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3167A167-038B-6CC3-AB91-5FA579510EB9}"/>
                </a:ext>
              </a:extLst>
            </p:cNvPr>
            <p:cNvSpPr/>
            <p:nvPr/>
          </p:nvSpPr>
          <p:spPr>
            <a:xfrm rot="16200000">
              <a:off x="1319305" y="2214468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EC701C-1C9B-7214-57C0-9C09EFCEEC2F}"/>
                </a:ext>
              </a:extLst>
            </p:cNvPr>
            <p:cNvSpPr/>
            <p:nvPr/>
          </p:nvSpPr>
          <p:spPr>
            <a:xfrm>
              <a:off x="1914526" y="2190565"/>
              <a:ext cx="1200150" cy="24768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CA88819D-5D7C-8FCC-97D0-092D1EE869BA}"/>
                </a:ext>
              </a:extLst>
            </p:cNvPr>
            <p:cNvSpPr/>
            <p:nvPr/>
          </p:nvSpPr>
          <p:spPr>
            <a:xfrm rot="5400000">
              <a:off x="3090772" y="4072215"/>
              <a:ext cx="619124" cy="571317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913C618-BA95-1904-57A4-F477D6E1E923}"/>
              </a:ext>
            </a:extLst>
          </p:cNvPr>
          <p:cNvSpPr txBox="1"/>
          <p:nvPr/>
        </p:nvSpPr>
        <p:spPr>
          <a:xfrm>
            <a:off x="747307" y="2254023"/>
            <a:ext cx="871536" cy="636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01CC79-2331-CF20-940B-55717D49B4C9}"/>
              </a:ext>
            </a:extLst>
          </p:cNvPr>
          <p:cNvSpPr txBox="1"/>
          <p:nvPr/>
        </p:nvSpPr>
        <p:spPr>
          <a:xfrm>
            <a:off x="645576" y="2412546"/>
            <a:ext cx="112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accent4"/>
              </a:solidFill>
              <a:latin typeface="Georgia" panose="02040502050405020303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CB1CE8B-BA9F-0059-0DD4-9579E9AD17AC}"/>
              </a:ext>
            </a:extLst>
          </p:cNvPr>
          <p:cNvSpPr/>
          <p:nvPr/>
        </p:nvSpPr>
        <p:spPr>
          <a:xfrm>
            <a:off x="8431383" y="1475602"/>
            <a:ext cx="1474740" cy="1517121"/>
          </a:xfrm>
          <a:prstGeom prst="ellipse">
            <a:avLst/>
          </a:prstGeom>
          <a:gradFill>
            <a:gsLst>
              <a:gs pos="100000">
                <a:srgbClr val="C00000"/>
              </a:gs>
              <a:gs pos="5000">
                <a:srgbClr val="92D050"/>
              </a:gs>
              <a:gs pos="100000">
                <a:schemeClr val="accent4">
                  <a:lumMod val="45000"/>
                  <a:lumOff val="5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accent4"/>
              </a:solidFill>
              <a:latin typeface="Georgia" panose="02040502050405020303" pitchFamily="18" charset="0"/>
            </a:endParaRPr>
          </a:p>
          <a:p>
            <a:r>
              <a:rPr lang="en-US" sz="1800" b="1" dirty="0">
                <a:solidFill>
                  <a:schemeClr val="accent4"/>
                </a:solidFill>
                <a:latin typeface="Georgia" panose="02040502050405020303" pitchFamily="18" charset="0"/>
              </a:rPr>
              <a:t> 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7DECEA-266B-2CFE-D250-7A64A6A7F5CA}"/>
              </a:ext>
            </a:extLst>
          </p:cNvPr>
          <p:cNvSpPr/>
          <p:nvPr/>
        </p:nvSpPr>
        <p:spPr>
          <a:xfrm>
            <a:off x="6512825" y="1484707"/>
            <a:ext cx="1427283" cy="1517121"/>
          </a:xfrm>
          <a:prstGeom prst="ellipse">
            <a:avLst/>
          </a:prstGeom>
          <a:gradFill>
            <a:gsLst>
              <a:gs pos="100000">
                <a:srgbClr val="C00000"/>
              </a:gs>
              <a:gs pos="5000">
                <a:srgbClr val="92D050"/>
              </a:gs>
              <a:gs pos="100000">
                <a:schemeClr val="accent4">
                  <a:lumMod val="45000"/>
                  <a:lumOff val="5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39DDB9-06A4-08E6-8D31-1378A6B30CE1}"/>
              </a:ext>
            </a:extLst>
          </p:cNvPr>
          <p:cNvSpPr/>
          <p:nvPr/>
        </p:nvSpPr>
        <p:spPr>
          <a:xfrm>
            <a:off x="4602956" y="1501503"/>
            <a:ext cx="1474740" cy="1517121"/>
          </a:xfrm>
          <a:prstGeom prst="ellipse">
            <a:avLst/>
          </a:prstGeom>
          <a:gradFill>
            <a:gsLst>
              <a:gs pos="100000">
                <a:srgbClr val="C00000"/>
              </a:gs>
              <a:gs pos="5000">
                <a:srgbClr val="92D050"/>
              </a:gs>
              <a:gs pos="100000">
                <a:schemeClr val="accent4">
                  <a:lumMod val="45000"/>
                  <a:lumOff val="5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0F6652-0BCD-30CB-37DD-BA0246A64BDF}"/>
              </a:ext>
            </a:extLst>
          </p:cNvPr>
          <p:cNvSpPr/>
          <p:nvPr/>
        </p:nvSpPr>
        <p:spPr>
          <a:xfrm>
            <a:off x="2580448" y="1517949"/>
            <a:ext cx="1474740" cy="1517121"/>
          </a:xfrm>
          <a:prstGeom prst="ellipse">
            <a:avLst/>
          </a:prstGeom>
          <a:gradFill>
            <a:gsLst>
              <a:gs pos="0">
                <a:srgbClr val="C00000"/>
              </a:gs>
              <a:gs pos="67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7400D89-CC54-A6F3-5E8C-A6B2326F14F4}"/>
              </a:ext>
            </a:extLst>
          </p:cNvPr>
          <p:cNvSpPr/>
          <p:nvPr/>
        </p:nvSpPr>
        <p:spPr>
          <a:xfrm>
            <a:off x="528874" y="1529797"/>
            <a:ext cx="1474740" cy="1517121"/>
          </a:xfrm>
          <a:prstGeom prst="ellipse">
            <a:avLst/>
          </a:prstGeom>
          <a:gradFill>
            <a:gsLst>
              <a:gs pos="0">
                <a:srgbClr val="C00000"/>
              </a:gs>
              <a:gs pos="67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F6D2CB-DE25-E51E-CBF0-C52CBC0430CC}"/>
              </a:ext>
            </a:extLst>
          </p:cNvPr>
          <p:cNvSpPr txBox="1"/>
          <p:nvPr/>
        </p:nvSpPr>
        <p:spPr>
          <a:xfrm>
            <a:off x="576221" y="1966725"/>
            <a:ext cx="1380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      Data   Collection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9DBC05-1E54-FC71-FFA3-34A848FBC5F6}"/>
              </a:ext>
            </a:extLst>
          </p:cNvPr>
          <p:cNvSpPr txBox="1"/>
          <p:nvPr/>
        </p:nvSpPr>
        <p:spPr>
          <a:xfrm>
            <a:off x="2757641" y="1910996"/>
            <a:ext cx="1315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     Data                    Cleaning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EF625-40D1-3BD6-D05B-EA6FE5DF4C85}"/>
              </a:ext>
            </a:extLst>
          </p:cNvPr>
          <p:cNvSpPr txBox="1"/>
          <p:nvPr/>
        </p:nvSpPr>
        <p:spPr>
          <a:xfrm>
            <a:off x="4752998" y="1891922"/>
            <a:ext cx="1532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    Data Analysis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A057F8-87EB-728F-1DCD-0E7259E691F1}"/>
              </a:ext>
            </a:extLst>
          </p:cNvPr>
          <p:cNvSpPr txBox="1"/>
          <p:nvPr/>
        </p:nvSpPr>
        <p:spPr>
          <a:xfrm>
            <a:off x="6455053" y="1891922"/>
            <a:ext cx="161965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Georgia" panose="02040502050405020303" pitchFamily="18" charset="0"/>
              </a:rPr>
              <a:t>      </a:t>
            </a:r>
            <a:r>
              <a:rPr lang="en-US" sz="1800" b="1" dirty="0">
                <a:latin typeface="Georgia" panose="02040502050405020303" pitchFamily="18" charset="0"/>
              </a:rPr>
              <a:t>Data </a:t>
            </a:r>
          </a:p>
          <a:p>
            <a:r>
              <a:rPr lang="en-US" sz="1650" b="1" dirty="0">
                <a:latin typeface="Georgia" panose="02040502050405020303" pitchFamily="18" charset="0"/>
              </a:rPr>
              <a:t>visualization </a:t>
            </a:r>
            <a:endParaRPr lang="en-US" sz="165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E77FA4-41B0-AD7E-CA1D-6397AA563990}"/>
              </a:ext>
            </a:extLst>
          </p:cNvPr>
          <p:cNvSpPr txBox="1"/>
          <p:nvPr/>
        </p:nvSpPr>
        <p:spPr>
          <a:xfrm>
            <a:off x="8420390" y="2069356"/>
            <a:ext cx="148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conclusion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7F24C-EC5F-9F03-8748-A7A663003DE9}"/>
              </a:ext>
            </a:extLst>
          </p:cNvPr>
          <p:cNvSpPr txBox="1"/>
          <p:nvPr/>
        </p:nvSpPr>
        <p:spPr>
          <a:xfrm>
            <a:off x="3381375" y="61580"/>
            <a:ext cx="4637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5" dirty="0">
                <a:solidFill>
                  <a:schemeClr val="accent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Steps involved...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oncepts For Creative Process Big Data Filter Data Tunnel Analysis Stock  Illustration - Download Image Now - iStock">
            <a:extLst>
              <a:ext uri="{FF2B5EF4-FFF2-40B4-BE49-F238E27FC236}">
                <a16:creationId xmlns:a16="http://schemas.microsoft.com/office/drawing/2014/main" id="{0AB5F95D-7289-8B81-7D36-91AB5B8B3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414" y="4109273"/>
            <a:ext cx="1817659" cy="1814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A Data Cleaning Journey. Whether you are a data engineer or a… | by Eliud  Nduati | Analytics Vidhya | Medium">
            <a:extLst>
              <a:ext uri="{FF2B5EF4-FFF2-40B4-BE49-F238E27FC236}">
                <a16:creationId xmlns:a16="http://schemas.microsoft.com/office/drawing/2014/main" id="{BFDBB37D-5D72-8BCC-DB30-118D8A63F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45" y="4083562"/>
            <a:ext cx="1817660" cy="1840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Learn Data Analysis with Online Courses, Classes, &amp; Lessons | edX">
            <a:extLst>
              <a:ext uri="{FF2B5EF4-FFF2-40B4-BE49-F238E27FC236}">
                <a16:creationId xmlns:a16="http://schemas.microsoft.com/office/drawing/2014/main" id="{E3CB3D31-6086-F332-1FB3-29864F0B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97" y="4083562"/>
            <a:ext cx="1738982" cy="1833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6" name="Picture 12" descr="The 5 Things You Need to Remember When Relying on Data Visualization |  Inc.com">
            <a:extLst>
              <a:ext uri="{FF2B5EF4-FFF2-40B4-BE49-F238E27FC236}">
                <a16:creationId xmlns:a16="http://schemas.microsoft.com/office/drawing/2014/main" id="{AFE481D7-11DA-B0ED-9105-FD4CF1B3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69" y="4083562"/>
            <a:ext cx="1655824" cy="1833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8" name="Picture 14" descr="Clean Data: the Key to Accurate Conclusions">
            <a:extLst>
              <a:ext uri="{FF2B5EF4-FFF2-40B4-BE49-F238E27FC236}">
                <a16:creationId xmlns:a16="http://schemas.microsoft.com/office/drawing/2014/main" id="{30BE3C60-9121-FCB7-1B17-CEC3D9A10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85" y="4083562"/>
            <a:ext cx="1771467" cy="1833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DAFDCA-6E26-8A85-0FFD-F7CA89220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3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3708-4F1F-F4C5-4683-45D5A94D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125428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Data frame after data collection.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6A18A-F02B-3CE7-065D-31E92C8A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9D954-CA5F-36D1-469C-47E80414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0" y="1157287"/>
            <a:ext cx="11126679" cy="5059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97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91FA-699F-6629-1A24-3297D440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After cleaning the data frame.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A5BC2-6ED0-657E-E97B-127ED6CB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381095"/>
            <a:ext cx="11449050" cy="4848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7B690-E7F4-21CA-A4AA-554C08B7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065" y="6225528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8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5CD9-1E6A-7AD9-4CCF-228E5D59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Steps in cleaning Process.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AD09B-0C75-8C03-1BB9-18343FC43E72}"/>
              </a:ext>
            </a:extLst>
          </p:cNvPr>
          <p:cNvSpPr txBox="1"/>
          <p:nvPr/>
        </p:nvSpPr>
        <p:spPr>
          <a:xfrm>
            <a:off x="1065319" y="1518082"/>
            <a:ext cx="9925236" cy="412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Georgia" panose="02040502050405020303" pitchFamily="18" charset="0"/>
              </a:rPr>
              <a:t>Removing  Brackets and special symbols.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Georgia" panose="02040502050405020303" pitchFamily="18" charset="0"/>
              </a:rPr>
              <a:t>Dealing with Duplicate rows.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Georgia" panose="02040502050405020303" pitchFamily="18" charset="0"/>
              </a:rPr>
              <a:t>Dealing with Nan’s.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Georgia" panose="02040502050405020303" pitchFamily="18" charset="0"/>
              </a:rPr>
              <a:t>Filled all the nan in warranty  with no warranty.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Georgia" panose="02040502050405020303" pitchFamily="18" charset="0"/>
              </a:rPr>
              <a:t>And the other columns with the mode in categorical column , mean in numerical columns.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Georgia" panose="02040502050405020303" pitchFamily="18" charset="0"/>
              </a:rPr>
              <a:t>Converting the Storage values from GB to TB.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91BF-2F44-7843-86A9-59254F24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65" y="6234406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8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09F0-C165-F1F9-4F6F-5F3AE0DD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     CFb…                                    369…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99459-E9A3-28FC-D53F-E3E6A88DB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1269207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Georgia" panose="02040502050405020303" pitchFamily="18" charset="0"/>
              </a:rPr>
              <a:t>Categorical Columns.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D1478-C14E-94E1-4982-B5EBFF94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3119"/>
            <a:ext cx="5157787" cy="4096544"/>
          </a:xfrm>
        </p:spPr>
        <p:txBody>
          <a:bodyPr>
            <a:normAutofit/>
          </a:bodyPr>
          <a:lstStyle/>
          <a:p>
            <a:r>
              <a:rPr lang="en-US" sz="24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Brands.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Operating System.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Processor.</a:t>
            </a: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Generation.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Memory Type.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EE658-A7DB-A501-E74C-42A554B6F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9207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Georgia" panose="02040502050405020303" pitchFamily="18" charset="0"/>
              </a:rPr>
              <a:t>Numerical Columns.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BDA40-DCE6-1359-F825-A8E281D89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3119"/>
            <a:ext cx="5183188" cy="409654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Ram.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Storage.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Bit.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Warranty.</a:t>
            </a:r>
          </a:p>
          <a:p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Price.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Ratings.</a:t>
            </a:r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0133F-2B94-BECA-3EDA-CBC287C8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65" y="6216650"/>
            <a:ext cx="3810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6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710</Words>
  <Application>Microsoft Office PowerPoint</Application>
  <PresentationFormat>Widescreen</PresentationFormat>
  <Paragraphs>92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Georgia</vt:lpstr>
      <vt:lpstr>Wingdings</vt:lpstr>
      <vt:lpstr>Office Theme</vt:lpstr>
      <vt:lpstr>PowerPoint Presentation</vt:lpstr>
      <vt:lpstr>Laptop price analysis</vt:lpstr>
      <vt:lpstr>Self introduction.  </vt:lpstr>
      <vt:lpstr>What is Web Scraping?</vt:lpstr>
      <vt:lpstr>PowerPoint Presentation</vt:lpstr>
      <vt:lpstr>Data frame after data collection.</vt:lpstr>
      <vt:lpstr>After cleaning the data frame. </vt:lpstr>
      <vt:lpstr>Steps in cleaning Process.</vt:lpstr>
      <vt:lpstr>       CFb…                                    369…</vt:lpstr>
      <vt:lpstr>Basic info of our Data Frame.</vt:lpstr>
      <vt:lpstr>Descriptive Statistics.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Laptops that are available with the least price.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price analysis</dc:title>
  <dc:creator>GOGULA VINAY</dc:creator>
  <cp:lastModifiedBy>GOGULA VINAY</cp:lastModifiedBy>
  <cp:revision>19</cp:revision>
  <dcterms:created xsi:type="dcterms:W3CDTF">2022-09-27T09:40:22Z</dcterms:created>
  <dcterms:modified xsi:type="dcterms:W3CDTF">2022-09-30T01:43:28Z</dcterms:modified>
</cp:coreProperties>
</file>